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760" r:id="rId2"/>
  </p:sldMasterIdLst>
  <p:notesMasterIdLst>
    <p:notesMasterId r:id="rId20"/>
  </p:notesMasterIdLst>
  <p:sldIdLst>
    <p:sldId id="274" r:id="rId3"/>
    <p:sldId id="298" r:id="rId4"/>
    <p:sldId id="299" r:id="rId5"/>
    <p:sldId id="296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283" r:id="rId17"/>
    <p:sldId id="292" r:id="rId18"/>
    <p:sldId id="29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4231"/>
    <a:srgbClr val="FF4343"/>
    <a:srgbClr val="F1E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86" autoAdjust="0"/>
    <p:restoredTop sz="98475" autoAdjust="0"/>
  </p:normalViewPr>
  <p:slideViewPr>
    <p:cSldViewPr>
      <p:cViewPr varScale="1">
        <p:scale>
          <a:sx n="107" d="100"/>
          <a:sy n="107" d="100"/>
        </p:scale>
        <p:origin x="40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B21011-2CDE-4578-BD7F-A8CF49281C8F}" type="doc">
      <dgm:prSet loTypeId="urn:microsoft.com/office/officeart/2005/8/layout/vList2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1602A84F-554A-48EA-9103-19E5ABF6DBA3}">
      <dgm:prSet phldrT="[Текст]" custT="1"/>
      <dgm:spPr>
        <a:ln w="19050">
          <a:solidFill>
            <a:srgbClr val="0070C0"/>
          </a:solidFill>
        </a:ln>
        <a:effectLst>
          <a:innerShdw blurRad="63500" dist="50800" dir="16200000">
            <a:prstClr val="black">
              <a:alpha val="50000"/>
            </a:prstClr>
          </a:inn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2000" dirty="0"/>
            <a:t>информационно-правовое обеспечения деятельности высших должностных лиц Российской Федерации оперативной, официальной и достоверной правовой информацией в электронном виде;</a:t>
          </a:r>
        </a:p>
      </dgm:t>
    </dgm:pt>
    <dgm:pt modelId="{34FABACF-7D83-4FF9-9B6A-2739E16222D1}" type="parTrans" cxnId="{06CF2A98-DE49-48D5-A64A-339DCD4F9D7D}">
      <dgm:prSet/>
      <dgm:spPr/>
      <dgm:t>
        <a:bodyPr/>
        <a:lstStyle/>
        <a:p>
          <a:endParaRPr lang="ru-RU"/>
        </a:p>
      </dgm:t>
    </dgm:pt>
    <dgm:pt modelId="{8BA04337-A31D-44FA-A8AF-DE71C6B8BA5E}" type="sibTrans" cxnId="{06CF2A98-DE49-48D5-A64A-339DCD4F9D7D}">
      <dgm:prSet/>
      <dgm:spPr/>
      <dgm:t>
        <a:bodyPr/>
        <a:lstStyle/>
        <a:p>
          <a:endParaRPr lang="ru-RU"/>
        </a:p>
      </dgm:t>
    </dgm:pt>
    <dgm:pt modelId="{4E6CC351-8419-4F81-9BAA-C41E9F50F788}">
      <dgm:prSet phldrT="[Текст]" custT="1"/>
      <dgm:spPr>
        <a:ln w="19050">
          <a:solidFill>
            <a:srgbClr val="0070C0"/>
          </a:solidFill>
        </a:ln>
        <a:effectLst>
          <a:innerShdw blurRad="63500" dist="50800" dir="16200000">
            <a:prstClr val="black">
              <a:alpha val="50000"/>
            </a:prstClr>
          </a:inn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2000" dirty="0"/>
            <a:t>обеспечения доступа организаций и физических лиц к правовым актам в электронном виде. </a:t>
          </a:r>
        </a:p>
        <a:p>
          <a:r>
            <a:rPr lang="ru-RU" sz="2000" dirty="0"/>
            <a:t>повышение правовой культуры, в том числе через  сеть   публичных   центров   правовой  информации  на  базе региональных и муниципальных библиотек.</a:t>
          </a:r>
        </a:p>
      </dgm:t>
    </dgm:pt>
    <dgm:pt modelId="{CBAFB497-99B7-45E8-A2EF-E0F69606E737}" type="parTrans" cxnId="{659C2FFB-516E-4CCD-ACB2-E14EE1CB97E0}">
      <dgm:prSet/>
      <dgm:spPr/>
      <dgm:t>
        <a:bodyPr/>
        <a:lstStyle/>
        <a:p>
          <a:endParaRPr lang="ru-RU"/>
        </a:p>
      </dgm:t>
    </dgm:pt>
    <dgm:pt modelId="{045E6A85-34D1-4413-A8FD-B7457EA8FC01}" type="sibTrans" cxnId="{659C2FFB-516E-4CCD-ACB2-E14EE1CB97E0}">
      <dgm:prSet/>
      <dgm:spPr/>
      <dgm:t>
        <a:bodyPr/>
        <a:lstStyle/>
        <a:p>
          <a:endParaRPr lang="ru-RU"/>
        </a:p>
      </dgm:t>
    </dgm:pt>
    <dgm:pt modelId="{1CA46F22-515E-4984-B8A1-EE7FB597975A}" type="pres">
      <dgm:prSet presAssocID="{1DB21011-2CDE-4578-BD7F-A8CF49281C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8D0ADD-D3F6-4010-A71F-097A9EA9E7BB}" type="pres">
      <dgm:prSet presAssocID="{1602A84F-554A-48EA-9103-19E5ABF6DBA3}" presName="parentText" presStyleLbl="node1" presStyleIdx="0" presStyleCnt="2" custScaleY="65950" custLinFactY="-11320" custLinFactNeighborX="4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572CB3-1393-4B9A-888C-C243BB39C1B8}" type="pres">
      <dgm:prSet presAssocID="{8BA04337-A31D-44FA-A8AF-DE71C6B8BA5E}" presName="spacer" presStyleCnt="0"/>
      <dgm:spPr/>
    </dgm:pt>
    <dgm:pt modelId="{B21C6A6E-C3CE-49A1-948B-ED65FDE0BB13}" type="pres">
      <dgm:prSet presAssocID="{4E6CC351-8419-4F81-9BAA-C41E9F50F788}" presName="parentText" presStyleLbl="node1" presStyleIdx="1" presStyleCnt="2" custScaleY="102042" custLinFactY="-14106" custLinFactNeighborX="34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4FC9E8-589C-4A6D-908D-B5175C40CF9C}" type="presOf" srcId="{1DB21011-2CDE-4578-BD7F-A8CF49281C8F}" destId="{1CA46F22-515E-4984-B8A1-EE7FB597975A}" srcOrd="0" destOrd="0" presId="urn:microsoft.com/office/officeart/2005/8/layout/vList2"/>
    <dgm:cxn modelId="{5C0FBDE7-6AC2-4913-B8D6-972DB309A149}" type="presOf" srcId="{4E6CC351-8419-4F81-9BAA-C41E9F50F788}" destId="{B21C6A6E-C3CE-49A1-948B-ED65FDE0BB13}" srcOrd="0" destOrd="0" presId="urn:microsoft.com/office/officeart/2005/8/layout/vList2"/>
    <dgm:cxn modelId="{659C2FFB-516E-4CCD-ACB2-E14EE1CB97E0}" srcId="{1DB21011-2CDE-4578-BD7F-A8CF49281C8F}" destId="{4E6CC351-8419-4F81-9BAA-C41E9F50F788}" srcOrd="1" destOrd="0" parTransId="{CBAFB497-99B7-45E8-A2EF-E0F69606E737}" sibTransId="{045E6A85-34D1-4413-A8FD-B7457EA8FC01}"/>
    <dgm:cxn modelId="{06CF2A98-DE49-48D5-A64A-339DCD4F9D7D}" srcId="{1DB21011-2CDE-4578-BD7F-A8CF49281C8F}" destId="{1602A84F-554A-48EA-9103-19E5ABF6DBA3}" srcOrd="0" destOrd="0" parTransId="{34FABACF-7D83-4FF9-9B6A-2739E16222D1}" sibTransId="{8BA04337-A31D-44FA-A8AF-DE71C6B8BA5E}"/>
    <dgm:cxn modelId="{4BDDB9AA-7379-4DF6-B97B-61505D7AC31A}" type="presOf" srcId="{1602A84F-554A-48EA-9103-19E5ABF6DBA3}" destId="{A48D0ADD-D3F6-4010-A71F-097A9EA9E7BB}" srcOrd="0" destOrd="0" presId="urn:microsoft.com/office/officeart/2005/8/layout/vList2"/>
    <dgm:cxn modelId="{57A82689-20D3-49F9-8C22-EE8AF4D29890}" type="presParOf" srcId="{1CA46F22-515E-4984-B8A1-EE7FB597975A}" destId="{A48D0ADD-D3F6-4010-A71F-097A9EA9E7BB}" srcOrd="0" destOrd="0" presId="urn:microsoft.com/office/officeart/2005/8/layout/vList2"/>
    <dgm:cxn modelId="{3D22C919-0321-4FDE-90B3-13A137F2120E}" type="presParOf" srcId="{1CA46F22-515E-4984-B8A1-EE7FB597975A}" destId="{43572CB3-1393-4B9A-888C-C243BB39C1B8}" srcOrd="1" destOrd="0" presId="urn:microsoft.com/office/officeart/2005/8/layout/vList2"/>
    <dgm:cxn modelId="{E693E8E6-FBFC-48D9-BE8C-5588BDC2687A}" type="presParOf" srcId="{1CA46F22-515E-4984-B8A1-EE7FB597975A}" destId="{B21C6A6E-C3CE-49A1-948B-ED65FDE0BB1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D0ADD-D3F6-4010-A71F-097A9EA9E7BB}">
      <dsp:nvSpPr>
        <dsp:cNvPr id="0" name=""/>
        <dsp:cNvSpPr/>
      </dsp:nvSpPr>
      <dsp:spPr>
        <a:xfrm>
          <a:off x="0" y="0"/>
          <a:ext cx="7371382" cy="123149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9050">
          <a:solidFill>
            <a:srgbClr val="0070C0"/>
          </a:solidFill>
        </a:ln>
        <a:effectLst>
          <a:innerShdw blurRad="63500" dist="50800" dir="16200000">
            <a:prstClr val="black">
              <a:alpha val="50000"/>
            </a:prstClr>
          </a:inn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информационно-правовое обеспечения деятельности высших должностных лиц Российской Федерации оперативной, официальной и достоверной правовой информацией в электронном виде;</a:t>
          </a:r>
        </a:p>
      </dsp:txBody>
      <dsp:txXfrm>
        <a:off x="60117" y="60117"/>
        <a:ext cx="7251148" cy="1111263"/>
      </dsp:txXfrm>
    </dsp:sp>
    <dsp:sp modelId="{B21C6A6E-C3CE-49A1-948B-ED65FDE0BB13}">
      <dsp:nvSpPr>
        <dsp:cNvPr id="0" name=""/>
        <dsp:cNvSpPr/>
      </dsp:nvSpPr>
      <dsp:spPr>
        <a:xfrm>
          <a:off x="0" y="1215671"/>
          <a:ext cx="7371382" cy="190545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9050">
          <a:solidFill>
            <a:srgbClr val="0070C0"/>
          </a:solidFill>
        </a:ln>
        <a:effectLst>
          <a:innerShdw blurRad="63500" dist="50800" dir="16200000">
            <a:prstClr val="black">
              <a:alpha val="50000"/>
            </a:prstClr>
          </a:inn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обеспечения доступа организаций и физических лиц к правовым актам в электронном виде.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повышение правовой культуры, в том числе через  сеть   публичных   центров   правовой  информации  на  базе региональных и муниципальных библиотек.</a:t>
          </a:r>
        </a:p>
      </dsp:txBody>
      <dsp:txXfrm>
        <a:off x="93016" y="1308687"/>
        <a:ext cx="7185350" cy="1719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A15B2314-62C0-43A0-B03E-C327F6DF916D}" type="datetimeFigureOut">
              <a:rPr lang="ru-RU"/>
              <a:pPr>
                <a:defRPr/>
              </a:pPr>
              <a:t>24.01.2017</a:t>
            </a:fld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E8D7648-0A8E-4359-9B90-2849B73737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2548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AD0291-B507-4B3C-8724-6DAFD4B0DA93}" type="slidenum">
              <a:rPr lang="ru-RU" altLang="ru-RU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9940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CC03F1-92F0-4750-8B99-4844BE5CAB71}" type="slidenum">
              <a:rPr lang="ru-RU" altLang="ru-RU"/>
              <a:pPr/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240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AFCE7E-2533-4445-A374-8131D37BC853}" type="datetime1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57990-60F8-4ECC-8462-F4D1366A1AC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840139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7945B1-A8A3-41D3-BDEE-6D62D4B17994}" type="datetime1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2357-B4DA-46B0-89E8-4711883820D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360597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977EBF-7059-4911-BDDD-AC8A8F6F4C60}" type="datetime1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44AD9-682A-48E7-AF9A-EB8CE162AB3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633103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6EFE9E-6917-485D-BD9F-FE4319DED7DE}" type="datetime1">
              <a:rPr lang="ru-RU" smtClean="0"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77325" y="6237312"/>
            <a:ext cx="2057400" cy="365125"/>
          </a:xfrm>
          <a:prstGeom prst="rect">
            <a:avLst/>
          </a:prstGeom>
        </p:spPr>
        <p:txBody>
          <a:bodyPr/>
          <a:lstStyle/>
          <a:p>
            <a:fld id="{6C557990-60F8-4ECC-8462-F4D1366A1AC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804812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24F706-1F1D-4D41-8971-314884D0CC7F}" type="datetime1">
              <a:rPr lang="ru-RU" smtClean="0"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55037" y="63118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36B295F7-CB73-44C6-9A30-577CBCD3F55B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8413061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9531A0-0157-472F-B7A4-875D39FDC082}" type="datetime1">
              <a:rPr lang="ru-RU" smtClean="0"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7055037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295F7-CB73-44C6-9A30-577CBCD3F55B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4719030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6CF2C-DBA5-4DAB-9D29-A25917FC7A78}" type="datetime1">
              <a:rPr lang="ru-RU" smtClean="0"/>
              <a:t>24.01.2017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20272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8B831DA6-69BD-4AC1-8FA3-E270D90CA5D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509739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17A5AD-20A1-476F-878B-149BB6C2AB87}" type="datetime1">
              <a:rPr lang="ru-RU" smtClean="0"/>
              <a:t>24.01.2017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F390A8C-0747-4E0C-88DD-7DEE1E1F4CD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301174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57C1-8BD6-4A5E-A872-7497A6CDA8AA}" type="datetime1">
              <a:rPr lang="ru-RU" smtClean="0"/>
              <a:t>24.01.2017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20272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646BD88-B147-4640-898D-A26FC44C1D1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132051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A67576-79E7-49ED-BD58-B593F2D7BCD4}" type="datetime1">
              <a:rPr lang="ru-RU" smtClean="0"/>
              <a:t>24.01.2017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6237312"/>
            <a:ext cx="2057400" cy="365125"/>
          </a:xfrm>
          <a:prstGeom prst="rect">
            <a:avLst/>
          </a:prstGeom>
        </p:spPr>
        <p:txBody>
          <a:bodyPr/>
          <a:lstStyle/>
          <a:p>
            <a:fld id="{529AC085-B495-4DE0-99FC-253A5D5323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760309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55D12B-95D3-4F98-8E14-08A923C7E9EB}" type="datetime1">
              <a:rPr lang="ru-RU" smtClean="0"/>
              <a:t>24.01.2017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96DBBDC-DBCA-479C-85F3-483C22C3C8E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7932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47D528-7101-441D-B87D-82E0DFDC26A6}" type="datetime1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95F7-CB73-44C6-9A30-577CBCD3F55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349216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61DB43-927E-4D43-8A95-309F887BEA5B}" type="datetime1">
              <a:rPr lang="ru-RU" smtClean="0"/>
              <a:t>24.01.2017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AD123C3-2289-4C13-9607-7C48572851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193923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02CC6E-3605-422A-BF3F-F0B9E087763D}" type="datetime1">
              <a:rPr lang="ru-RU" smtClean="0"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0602357-B4DA-46B0-89E8-4711883820D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635452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84896D-F1FB-4AF3-8124-9C1A5A2375CC}" type="datetime1">
              <a:rPr lang="ru-RU" smtClean="0"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E444AD9-682A-48E7-AF9A-EB8CE162AB3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010422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3567CD-CB19-48BC-A939-3F65F31A700D}" type="datetime1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8E3A4-20D5-4D16-A328-8AF8E7FD273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432743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DC825C-4F63-4383-8B21-58AFDFB28A6D}" type="datetime1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31DA6-69BD-4AC1-8FA3-E270D90CA5D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632106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D66968-8118-41A3-89D3-650C32F3C310}" type="datetime1">
              <a:rPr lang="ru-RU" smtClean="0"/>
              <a:t>24.01.2017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90A8C-0747-4E0C-88DD-7DEE1E1F4CD2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5891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7886B2-3436-4E87-9B7E-6C85B7506665}" type="datetime1">
              <a:rPr lang="ru-RU" smtClean="0"/>
              <a:t>24.01.2017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BD88-B147-4640-898D-A26FC44C1D18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5501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87613F-EF5F-4FC4-A160-0F0BB4089DBA}" type="datetime1">
              <a:rPr lang="ru-RU" smtClean="0"/>
              <a:t>24.01.2017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C085-B495-4DE0-99FC-253A5D53230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275248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ED8ECE-6E1B-4F64-A436-1A5A9B15F12F}" type="datetime1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DBBDC-DBCA-479C-85F3-483C22C3C8E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195833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BF73BA-47F0-4BDB-9FC2-DD6FBF681097}" type="datetime1">
              <a:rPr lang="ru-RU" smtClean="0"/>
              <a:t>24.01.2017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123C3-2289-4C13-9607-7C485728510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206981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B40670D-369F-49A4-8F5B-217FBF8BBFD5}" type="datetime1">
              <a:rPr lang="ru-RU" smtClean="0"/>
              <a:t>24.01.2017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37469-DD99-4DEA-A971-8798F8512CE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676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529879-E86E-4FA8-9331-FA0B2ACF28AE}" type="datetime1">
              <a:rPr lang="ru-RU" smtClean="0"/>
              <a:t>24.01.2017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55037" y="6311899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36B295F7-CB73-44C6-9A30-577CBCD3F55B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6196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>
    <p:fade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4"/>
          <p:cNvSpPr>
            <a:spLocks noChangeArrowheads="1"/>
          </p:cNvSpPr>
          <p:nvPr/>
        </p:nvSpPr>
        <p:spPr bwMode="auto">
          <a:xfrm>
            <a:off x="41275" y="1124744"/>
            <a:ext cx="9144000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/>
              <a:t>Государственная система правовой информации </a:t>
            </a:r>
          </a:p>
          <a:p>
            <a:pPr algn="ctr" eaLnBrk="1" hangingPunct="1"/>
            <a:endParaRPr lang="ru-RU" altLang="ru-RU" sz="1400" b="1" dirty="0"/>
          </a:p>
          <a:p>
            <a:pPr algn="ctr" eaLnBrk="1" hangingPunct="1"/>
            <a:r>
              <a:rPr lang="ru-RU" altLang="ru-RU" sz="3200" b="1" dirty="0"/>
              <a:t>Официальный интернет-портал правовой информации</a:t>
            </a:r>
          </a:p>
          <a:p>
            <a:pPr algn="ctr" eaLnBrk="1" hangingPunct="1"/>
            <a:endParaRPr lang="ru-RU" altLang="ru-RU" sz="1400" b="1" dirty="0"/>
          </a:p>
          <a:p>
            <a:pPr algn="ctr" eaLnBrk="1" hangingPunct="1"/>
            <a:r>
              <a:rPr lang="ru-RU" altLang="ru-RU" sz="3200" b="1" dirty="0"/>
              <a:t>ИПС «Законодательство России»</a:t>
            </a:r>
          </a:p>
        </p:txBody>
      </p:sp>
      <p:sp>
        <p:nvSpPr>
          <p:cNvPr id="2051" name="Прямоугольник 5"/>
          <p:cNvSpPr>
            <a:spLocks noChangeArrowheads="1"/>
          </p:cNvSpPr>
          <p:nvPr/>
        </p:nvSpPr>
        <p:spPr bwMode="auto">
          <a:xfrm>
            <a:off x="5436095" y="5283200"/>
            <a:ext cx="3565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/>
              <a:t>Докладчик: </a:t>
            </a:r>
          </a:p>
          <a:p>
            <a:pPr algn="ctr" eaLnBrk="1" hangingPunct="1"/>
            <a:r>
              <a:rPr lang="ru-RU" altLang="ru-RU" b="1" dirty="0" err="1"/>
              <a:t>Кармаков</a:t>
            </a:r>
            <a:r>
              <a:rPr lang="ru-RU" altLang="ru-RU" b="1" dirty="0"/>
              <a:t> Олег Анатольевич</a:t>
            </a:r>
          </a:p>
        </p:txBody>
      </p:sp>
      <p:sp>
        <p:nvSpPr>
          <p:cNvPr id="2052" name="Прямоугольник 6"/>
          <p:cNvSpPr>
            <a:spLocks noChangeArrowheads="1"/>
          </p:cNvSpPr>
          <p:nvPr/>
        </p:nvSpPr>
        <p:spPr bwMode="auto">
          <a:xfrm>
            <a:off x="184150" y="6213475"/>
            <a:ext cx="8858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Тверь, 2017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AC085-B495-4DE0-99FC-253A5D532302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86600" y="6237312"/>
            <a:ext cx="1949896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DFA544-2C45-4CFF-BCB0-739635A66B8F}" type="slidenum">
              <a:rPr lang="ru-RU" altLang="ru-RU" sz="1400">
                <a:latin typeface="Calibri" panose="020F0502020204030204" pitchFamily="34" charset="0"/>
              </a:rPr>
              <a:pPr eaLnBrk="1" hangingPunct="1"/>
              <a:t>10</a:t>
            </a:fld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21202" y="-31122"/>
            <a:ext cx="332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www.pravo.gov.ru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02" y="553653"/>
            <a:ext cx="8703956" cy="569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9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86600" y="6237312"/>
            <a:ext cx="1949896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DFA544-2C45-4CFF-BCB0-739635A66B8F}" type="slidenum">
              <a:rPr lang="ru-RU" altLang="ru-RU" sz="1400">
                <a:latin typeface="Calibri" panose="020F0502020204030204" pitchFamily="34" charset="0"/>
              </a:rPr>
              <a:pPr eaLnBrk="1" hangingPunct="1"/>
              <a:t>11</a:t>
            </a:fld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21202" y="-31122"/>
            <a:ext cx="332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www.pravo.gov.ru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6019048" cy="1828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020209"/>
            <a:ext cx="4257849" cy="30741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0" y="2256586"/>
            <a:ext cx="4330354" cy="460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57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86600" y="6237312"/>
            <a:ext cx="1949896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DFA544-2C45-4CFF-BCB0-739635A66B8F}" type="slidenum">
              <a:rPr lang="ru-RU" altLang="ru-RU" sz="1400">
                <a:latin typeface="Calibri" panose="020F0502020204030204" pitchFamily="34" charset="0"/>
              </a:rPr>
              <a:pPr eaLnBrk="1" hangingPunct="1"/>
              <a:t>12</a:t>
            </a:fld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21202" y="-31122"/>
            <a:ext cx="332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www.pravo.gov.ru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6019048" cy="18285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567166"/>
            <a:ext cx="6067850" cy="25900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584" y="1988840"/>
            <a:ext cx="2532356" cy="379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979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86600" y="6237312"/>
            <a:ext cx="1949896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DFA544-2C45-4CFF-BCB0-739635A66B8F}" type="slidenum">
              <a:rPr lang="ru-RU" altLang="ru-RU" sz="1400">
                <a:latin typeface="Calibri" panose="020F0502020204030204" pitchFamily="34" charset="0"/>
              </a:rPr>
              <a:pPr eaLnBrk="1" hangingPunct="1"/>
              <a:t>13</a:t>
            </a:fld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21202" y="-31122"/>
            <a:ext cx="332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www.pravo.gov.ru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" y="559877"/>
            <a:ext cx="9139869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312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21202" y="-31122"/>
            <a:ext cx="332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www.pravo.gov.ru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Video_2017-01-24_0248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450322"/>
            <a:ext cx="8607575" cy="613289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86600" y="6237312"/>
            <a:ext cx="1949896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DFA544-2C45-4CFF-BCB0-739635A66B8F}" type="slidenum">
              <a:rPr lang="ru-RU" altLang="ru-RU" sz="1400">
                <a:latin typeface="Calibri" panose="020F0502020204030204" pitchFamily="34" charset="0"/>
              </a:rPr>
              <a:pPr eaLnBrk="1" hangingPunct="1"/>
              <a:t>14</a:t>
            </a:fld>
            <a:endParaRPr lang="ru-RU" altLang="ru-RU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880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7701" y="1149411"/>
            <a:ext cx="8143875" cy="785812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294" name="Прямоугольник 5"/>
          <p:cNvSpPr>
            <a:spLocks noChangeArrowheads="1"/>
          </p:cNvSpPr>
          <p:nvPr/>
        </p:nvSpPr>
        <p:spPr bwMode="auto">
          <a:xfrm>
            <a:off x="142875" y="1331901"/>
            <a:ext cx="8858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chemeClr val="bg1"/>
                </a:solidFill>
              </a:rPr>
              <a:t>оперативность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1515" y="2107243"/>
            <a:ext cx="8143875" cy="785813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298" name="Прямоугольник 9"/>
          <p:cNvSpPr>
            <a:spLocks noChangeArrowheads="1"/>
          </p:cNvSpPr>
          <p:nvPr/>
        </p:nvSpPr>
        <p:spPr bwMode="auto">
          <a:xfrm>
            <a:off x="160514" y="2270737"/>
            <a:ext cx="8858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chemeClr val="bg1"/>
                </a:solidFill>
              </a:rPr>
              <a:t>достоверность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4747" y="3128206"/>
            <a:ext cx="8143875" cy="785812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02" name="Прямоугольник 11"/>
          <p:cNvSpPr>
            <a:spLocks noChangeArrowheads="1"/>
          </p:cNvSpPr>
          <p:nvPr/>
        </p:nvSpPr>
        <p:spPr bwMode="auto">
          <a:xfrm>
            <a:off x="160514" y="3269900"/>
            <a:ext cx="8858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</a:rPr>
              <a:t>простота и удобство поиска опубликованных документов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063" y="4057825"/>
            <a:ext cx="8143875" cy="785813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06" name="Прямоугольник 13"/>
          <p:cNvSpPr>
            <a:spLocks noChangeArrowheads="1"/>
          </p:cNvSpPr>
          <p:nvPr/>
        </p:nvSpPr>
        <p:spPr bwMode="auto">
          <a:xfrm>
            <a:off x="160514" y="4215024"/>
            <a:ext cx="8858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</a:rPr>
              <a:t>обеспечение своевременного вступления документа в силу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0063" y="5072063"/>
            <a:ext cx="8143875" cy="785812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310" name="Прямоугольник 15"/>
          <p:cNvSpPr>
            <a:spLocks noChangeArrowheads="1"/>
          </p:cNvSpPr>
          <p:nvPr/>
        </p:nvSpPr>
        <p:spPr bwMode="auto">
          <a:xfrm>
            <a:off x="142875" y="5214938"/>
            <a:ext cx="88582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 b="1">
                <a:solidFill>
                  <a:schemeClr val="bg1"/>
                </a:solidFill>
              </a:rPr>
              <a:t>неограниченный «тираж» публикуемых правовых актов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A501669-A5D7-4A5C-B4FB-9078FA0B3085}" type="slidenum">
              <a:rPr lang="ru-RU" altLang="ru-RU" sz="1400">
                <a:latin typeface="Calibri" panose="020F0502020204030204" pitchFamily="34" charset="0"/>
              </a:rPr>
              <a:pPr eaLnBrk="1" hangingPunct="1"/>
              <a:t>15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560" y="217095"/>
            <a:ext cx="853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b="1" dirty="0">
                <a:solidFill>
                  <a:srgbClr val="C00000"/>
                </a:solidFill>
              </a:rPr>
              <a:t>Преимущества </a:t>
            </a:r>
            <a:r>
              <a:rPr lang="ru-RU" altLang="ru-RU" sz="3200" b="1" dirty="0" smtClean="0">
                <a:solidFill>
                  <a:srgbClr val="C00000"/>
                </a:solidFill>
              </a:rPr>
              <a:t>Портала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</a:rPr>
              <a:t>www.pravo.gov.ru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60647"/>
            <a:ext cx="7951737" cy="461665"/>
          </a:xfrm>
          <a:prstGeom prst="rect">
            <a:avLst/>
          </a:prstGeom>
          <a:noFill/>
          <a:ln w="19050">
            <a:noFill/>
          </a:ln>
        </p:spPr>
        <p:txBody>
          <a:bodyPr anchor="ctr">
            <a:spAutoFit/>
          </a:bodyPr>
          <a:lstStyle>
            <a:lvl1pPr algn="ctr" eaLnBrk="0" hangingPunct="0">
              <a:defRPr sz="2400" b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  <a:lvl2pPr algn="ctr" eaLnBrk="0" hangingPunct="0">
              <a:defRPr sz="4400">
                <a:latin typeface="Calibri" pitchFamily="34" charset="0"/>
              </a:defRPr>
            </a:lvl2pPr>
            <a:lvl3pPr algn="ctr" eaLnBrk="0" hangingPunct="0">
              <a:defRPr sz="4400">
                <a:latin typeface="Calibri" pitchFamily="34" charset="0"/>
              </a:defRPr>
            </a:lvl3pPr>
            <a:lvl4pPr algn="ctr" eaLnBrk="0" hangingPunct="0">
              <a:defRPr sz="4400">
                <a:latin typeface="Calibri" pitchFamily="34" charset="0"/>
              </a:defRPr>
            </a:lvl4pPr>
            <a:lvl5pPr algn="ctr" eaLnBrk="0" hangingPunct="0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dirty="0">
                <a:latin typeface="Arial" charset="0"/>
              </a:rPr>
              <a:t>Государственная система правовой информации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6B78A88-C9A2-4D8B-A0AE-697B919A4EE5}" type="slidenum">
              <a:rPr lang="ru-RU" altLang="ru-RU" sz="1400">
                <a:latin typeface="Calibri" panose="020F0502020204030204" pitchFamily="34" charset="0"/>
              </a:rPr>
              <a:pPr eaLnBrk="1" hangingPunct="1"/>
              <a:t>16</a:t>
            </a:fld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75121" y="1052736"/>
            <a:ext cx="885666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002060"/>
                </a:solidFill>
              </a:rPr>
              <a:t>100% охват субъектов Российской Федерации;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rgbClr val="00206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002060"/>
                </a:solidFill>
              </a:rPr>
              <a:t>более 2</a:t>
            </a:r>
            <a:r>
              <a:rPr lang="en-US" altLang="ru-RU" b="1" dirty="0">
                <a:solidFill>
                  <a:srgbClr val="002060"/>
                </a:solidFill>
              </a:rPr>
              <a:t>,5</a:t>
            </a:r>
            <a:r>
              <a:rPr lang="ru-RU" altLang="ru-RU" b="1" dirty="0">
                <a:solidFill>
                  <a:srgbClr val="002060"/>
                </a:solidFill>
              </a:rPr>
              <a:t> млн. правовых актов федерального и регионального уровней;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rgbClr val="00206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002060"/>
                </a:solidFill>
              </a:rPr>
              <a:t>более 15 тыс. корпоративных пользователей в государственных органах;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rgbClr val="00206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002060"/>
                </a:solidFill>
              </a:rPr>
              <a:t>более 40 тыс. публичных центров (пунктов доступа) к правовой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002060"/>
                </a:solidFill>
              </a:rPr>
              <a:t>информации на базе общедоступных библиотек, учебных заведений, почтовых отделений и т.п. на территории Российской Федерации;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rgbClr val="00206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002060"/>
                </a:solidFill>
              </a:rPr>
              <a:t>более 120 центров публичного доступа к российской правовой информации за рубежом;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rgbClr val="00206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002060"/>
                </a:solidFill>
              </a:rPr>
              <a:t>круглосуточный свободный бесплатный доступ к российской правовой информации в сети Интернет.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5"/>
          <p:cNvSpPr>
            <a:spLocks noChangeArrowheads="1"/>
          </p:cNvSpPr>
          <p:nvPr/>
        </p:nvSpPr>
        <p:spPr bwMode="auto">
          <a:xfrm>
            <a:off x="179512" y="4726319"/>
            <a:ext cx="8786812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ru-RU" altLang="ru-RU" sz="2000" b="1" dirty="0" err="1">
                <a:solidFill>
                  <a:srgbClr val="0000FF"/>
                </a:solidFill>
              </a:rPr>
              <a:t>Кармаков</a:t>
            </a:r>
            <a:r>
              <a:rPr lang="ru-RU" altLang="ru-RU" sz="2000" b="1" dirty="0">
                <a:solidFill>
                  <a:srgbClr val="0000FF"/>
                </a:solidFill>
              </a:rPr>
              <a:t> Олег Анатольевич</a:t>
            </a:r>
            <a:endParaRPr lang="en-US" altLang="ru-RU" sz="2000" b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ru-RU" altLang="ru-RU" sz="2000" b="1" dirty="0">
                <a:solidFill>
                  <a:srgbClr val="0000FF"/>
                </a:solidFill>
              </a:rPr>
              <a:t>телефоны: (4822) 35-88-72, 8-904-026-7255</a:t>
            </a:r>
          </a:p>
          <a:p>
            <a:pPr algn="ctr" eaLnBrk="1" hangingPunct="1"/>
            <a:endParaRPr lang="en-US" altLang="ru-RU" b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ru-RU" altLang="ru-RU" b="1" dirty="0">
                <a:solidFill>
                  <a:srgbClr val="0000FF"/>
                </a:solidFill>
              </a:rPr>
              <a:t>Тверь, 2017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2348880"/>
            <a:ext cx="7739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>
                <a:solidFill>
                  <a:srgbClr val="0000FF"/>
                </a:solidFill>
                <a:latin typeface="Arial" panose="020B0604020202020204" pitchFamily="34" charset="0"/>
              </a:rPr>
              <a:t>Спасибо за внимание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511" y="148206"/>
            <a:ext cx="8143900" cy="480131"/>
          </a:xfrm>
          <a:ln w="19050"/>
          <a:extLst/>
        </p:spPr>
        <p:txBody>
          <a:bodyPr rtlCol="0">
            <a:spAutoFit/>
          </a:bodyPr>
          <a:lstStyle/>
          <a:p>
            <a:pPr>
              <a:defRPr/>
            </a:pPr>
            <a:r>
              <a:rPr lang="ru-RU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ea typeface="+mn-ea"/>
                <a:cs typeface="+mn-cs"/>
              </a:rPr>
              <a:t>ПРАВОВАЯ ИНФОРМАТИЗАЦИЯ РОССИИ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5" y="646142"/>
            <a:ext cx="7218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Концепция правовой информатизации России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5955" y="1182713"/>
            <a:ext cx="608965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Указ Президента Российской Федерации от 28 июня 1993г.</a:t>
            </a:r>
          </a:p>
        </p:txBody>
      </p:sp>
      <p:pic>
        <p:nvPicPr>
          <p:cNvPr id="3077" name="Picture 2" descr="T:\ARHIV_2007\2 отдел\Стенд\Эмбле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3437" y="1661204"/>
            <a:ext cx="8011101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500" b="1" dirty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charset="0"/>
              </a:rPr>
              <a:t>Государственная система правовой информации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383234090"/>
              </p:ext>
            </p:extLst>
          </p:nvPr>
        </p:nvGraphicFramePr>
        <p:xfrm>
          <a:off x="1152056" y="2909977"/>
          <a:ext cx="737138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475656" y="2229990"/>
            <a:ext cx="214520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</a:rPr>
              <a:t>Главные цели 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04448" y="6309320"/>
            <a:ext cx="374315" cy="417081"/>
          </a:xfrm>
        </p:spPr>
        <p:txBody>
          <a:bodyPr/>
          <a:lstStyle/>
          <a:p>
            <a:fld id="{36B295F7-CB73-44C6-9A30-577CBCD3F55B}" type="slidenum">
              <a:rPr lang="ru-RU" altLang="ru-RU" sz="1600" smtClean="0"/>
              <a:pPr/>
              <a:t>2</a:t>
            </a:fld>
            <a:endParaRPr lang="ru-RU" altLang="ru-RU" sz="16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-17258"/>
            <a:ext cx="8779320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</a:rPr>
              <a:t>Государственная система правовой информации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86600" y="6237312"/>
            <a:ext cx="1949896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DFA544-2C45-4CFF-BCB0-739635A66B8F}" type="slidenum">
              <a:rPr lang="ru-RU" altLang="ru-RU" sz="1400">
                <a:latin typeface="Calibri" panose="020F0502020204030204" pitchFamily="34" charset="0"/>
              </a:rPr>
              <a:pPr eaLnBrk="1" hangingPunct="1"/>
              <a:t>3</a:t>
            </a:fld>
            <a:endParaRPr lang="ru-RU" altLang="ru-RU" sz="1400" dirty="0">
              <a:latin typeface="Calibri" panose="020F0502020204030204" pitchFamily="34" charset="0"/>
            </a:endParaRPr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0" y="1193562"/>
            <a:ext cx="5110864" cy="93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4026" y="1268760"/>
            <a:ext cx="332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www.pravo.gov.ru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602" y="2559598"/>
            <a:ext cx="3914286" cy="88571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564904"/>
            <a:ext cx="3900434" cy="108012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61" y="4077072"/>
            <a:ext cx="6019048" cy="1828571"/>
          </a:xfrm>
          <a:prstGeom prst="rect">
            <a:avLst/>
          </a:prstGeom>
        </p:spPr>
      </p:pic>
      <p:sp>
        <p:nvSpPr>
          <p:cNvPr id="5" name="Стрелка: вниз 4"/>
          <p:cNvSpPr/>
          <p:nvPr/>
        </p:nvSpPr>
        <p:spPr>
          <a:xfrm>
            <a:off x="2771800" y="3645024"/>
            <a:ext cx="14401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низ 5"/>
          <p:cNvSpPr/>
          <p:nvPr/>
        </p:nvSpPr>
        <p:spPr>
          <a:xfrm rot="2222475">
            <a:off x="3266413" y="2161044"/>
            <a:ext cx="16559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/>
          <p:cNvSpPr/>
          <p:nvPr/>
        </p:nvSpPr>
        <p:spPr>
          <a:xfrm rot="18250604">
            <a:off x="4571282" y="2170842"/>
            <a:ext cx="144016" cy="421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0" y="77788"/>
            <a:ext cx="91440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700" b="1" dirty="0">
                <a:solidFill>
                  <a:schemeClr val="bg1"/>
                </a:solidFill>
              </a:rPr>
              <a:t>Официальное опубликование правовых актов</a:t>
            </a:r>
            <a:endParaRPr lang="ru-RU" altLang="ru-RU" sz="17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2C7E86D-8799-4C09-88CD-DA49AF2B6AD4}" type="slidenum">
              <a:rPr lang="ru-RU" altLang="ru-RU" sz="1600" b="1">
                <a:latin typeface="Calibri" panose="020F0502020204030204" pitchFamily="34" charset="0"/>
              </a:rPr>
              <a:pPr eaLnBrk="1" hangingPunct="1"/>
              <a:t>4</a:t>
            </a:fld>
            <a:endParaRPr lang="ru-RU" altLang="ru-RU" sz="1600" b="1">
              <a:latin typeface="Calibri" panose="020F0502020204030204" pitchFamily="34" charset="0"/>
            </a:endParaRPr>
          </a:p>
        </p:txBody>
      </p:sp>
      <p:pic>
        <p:nvPicPr>
          <p:cNvPr id="922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419100"/>
            <a:ext cx="5015731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00"/>
            <a:ext cx="4511675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Номер слайда 1"/>
          <p:cNvSpPr txBox="1">
            <a:spLocks/>
          </p:cNvSpPr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FB2C611-67C1-4B4F-95EF-70125AB96D4A}" type="slidenum">
              <a:rPr lang="ru-RU" altLang="ru-RU" sz="1600" b="1">
                <a:latin typeface="Calibri" panose="020F0502020204030204" pitchFamily="34" charset="0"/>
              </a:rPr>
              <a:pPr algn="r" eaLnBrk="1" hangingPunct="1"/>
              <a:t>4</a:t>
            </a:fld>
            <a:endParaRPr lang="ru-RU" altLang="ru-RU" sz="1600" b="1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86600" y="6237312"/>
            <a:ext cx="1949896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DFA544-2C45-4CFF-BCB0-739635A66B8F}" type="slidenum">
              <a:rPr lang="ru-RU" altLang="ru-RU" sz="1400">
                <a:latin typeface="Calibri" panose="020F0502020204030204" pitchFamily="34" charset="0"/>
              </a:rPr>
              <a:pPr eaLnBrk="1" hangingPunct="1"/>
              <a:t>5</a:t>
            </a:fld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21202" y="-31122"/>
            <a:ext cx="332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www.pravo.gov.ru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32393"/>
            <a:ext cx="8784976" cy="5657143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516216" y="1988840"/>
            <a:ext cx="2088232" cy="201622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973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21202" y="-31122"/>
            <a:ext cx="332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www.pravo.gov.ru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6672"/>
            <a:ext cx="8877255" cy="6023851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4499992" y="3429000"/>
            <a:ext cx="4392488" cy="1152128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86600" y="6237312"/>
            <a:ext cx="1949896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DFA544-2C45-4CFF-BCB0-739635A66B8F}" type="slidenum">
              <a:rPr lang="ru-RU" altLang="ru-RU" sz="1400">
                <a:latin typeface="Calibri" panose="020F0502020204030204" pitchFamily="34" charset="0"/>
              </a:rPr>
              <a:pPr eaLnBrk="1" hangingPunct="1"/>
              <a:t>6</a:t>
            </a:fld>
            <a:endParaRPr lang="ru-RU" altLang="ru-RU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6518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21202" y="-31122"/>
            <a:ext cx="332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www.pravo.gov.ru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86600" y="6237312"/>
            <a:ext cx="1949896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DFA544-2C45-4CFF-BCB0-739635A66B8F}" type="slidenum">
              <a:rPr lang="ru-RU" altLang="ru-RU" sz="1400">
                <a:latin typeface="Calibri" panose="020F0502020204030204" pitchFamily="34" charset="0"/>
              </a:rPr>
              <a:pPr eaLnBrk="1" hangingPunct="1"/>
              <a:t>7</a:t>
            </a:fld>
            <a:endParaRPr lang="ru-RU" altLang="ru-RU" sz="1400" dirty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80117"/>
            <a:ext cx="5040559" cy="640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10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86600" y="6237312"/>
            <a:ext cx="1949896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DFA544-2C45-4CFF-BCB0-739635A66B8F}" type="slidenum">
              <a:rPr lang="ru-RU" altLang="ru-RU" sz="1400">
                <a:latin typeface="Calibri" panose="020F0502020204030204" pitchFamily="34" charset="0"/>
              </a:rPr>
              <a:pPr eaLnBrk="1" hangingPunct="1"/>
              <a:t>8</a:t>
            </a:fld>
            <a:endParaRPr lang="ru-RU" altLang="ru-RU" sz="14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21202" y="-31122"/>
            <a:ext cx="332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www.pravo.gov.ru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32393"/>
            <a:ext cx="8784976" cy="5657143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3599892" y="4261607"/>
            <a:ext cx="2088232" cy="201622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454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86600" y="6237312"/>
            <a:ext cx="1949896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7DFA544-2C45-4CFF-BCB0-739635A66B8F}" type="slidenum">
              <a:rPr lang="ru-RU" altLang="ru-RU" sz="1400">
                <a:latin typeface="Calibri" panose="020F0502020204030204" pitchFamily="34" charset="0"/>
              </a:rPr>
              <a:pPr eaLnBrk="1" hangingPunct="1"/>
              <a:t>9</a:t>
            </a:fld>
            <a:endParaRPr lang="ru-RU" altLang="ru-RU" sz="1400" dirty="0"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0"/>
            <a:ext cx="6574020" cy="673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1202" y="-31122"/>
            <a:ext cx="332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www.pravo.gov.ru</a:t>
            </a:r>
            <a:endParaRPr lang="ru-RU" sz="3200" b="1" dirty="0">
              <a:solidFill>
                <a:srgbClr val="C000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389154" y="4365104"/>
            <a:ext cx="864096" cy="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61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2037</TotalTime>
  <Words>237</Words>
  <Application>Microsoft Office PowerPoint</Application>
  <PresentationFormat>Экран (4:3)</PresentationFormat>
  <Paragraphs>72</Paragraphs>
  <Slides>17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Wingdings 2</vt:lpstr>
      <vt:lpstr>HDOfficeLightV0</vt:lpstr>
      <vt:lpstr>Тема Office</vt:lpstr>
      <vt:lpstr>Презентация PowerPoint</vt:lpstr>
      <vt:lpstr>ПРАВОВАЯ ИНФОРМАТИЗАЦИЯ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Wolfish Lair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</dc:title>
  <dc:creator>cpi</dc:creator>
  <cp:lastModifiedBy>Stro</cp:lastModifiedBy>
  <cp:revision>273</cp:revision>
  <dcterms:created xsi:type="dcterms:W3CDTF">2010-09-10T05:55:52Z</dcterms:created>
  <dcterms:modified xsi:type="dcterms:W3CDTF">2017-01-24T11:49:52Z</dcterms:modified>
</cp:coreProperties>
</file>